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97" r:id="rId2"/>
    <p:sldId id="300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60" r:id="rId13"/>
    <p:sldId id="257" r:id="rId14"/>
    <p:sldId id="299" r:id="rId15"/>
    <p:sldId id="277" r:id="rId16"/>
    <p:sldId id="288" r:id="rId17"/>
    <p:sldId id="271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62" r:id="rId26"/>
    <p:sldId id="261" r:id="rId27"/>
    <p:sldId id="267" r:id="rId28"/>
    <p:sldId id="296" r:id="rId29"/>
    <p:sldId id="301" r:id="rId30"/>
    <p:sldId id="276" r:id="rId31"/>
    <p:sldId id="272" r:id="rId32"/>
    <p:sldId id="273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59E61-F68F-DC46-B1F9-7E0D6FA725B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5A38F-C56D-B744-9003-339E1E4D3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74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DEA63-4A8D-F442-9DCC-6F7827CF43F1}" type="datetimeFigureOut">
              <a:rPr lang="en-US" smtClean="0"/>
              <a:t>3/16/12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ED7CF-91B9-8743-AB8D-FA1A3EA84A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38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41F84-1DD7-454F-A153-8561516B48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11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ea typeface="ヒラギノ角ゴ Pro W3" pitchFamily="33" charset="-128"/>
                <a:cs typeface="ヒラギノ角ゴ Pro W3" pitchFamily="33" charset="-128"/>
              </a:rPr>
              <a:t>WE will always look to keep balance.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7DB57A-AA5C-F342-952B-E3737693191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Allington</a:t>
            </a: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E115D7BC-7BF5-6A43-B5E0-80DBC53C5151}" type="slidenum">
              <a:rPr lang="en-US" sz="1200">
                <a:latin typeface="Calibri" charset="0"/>
              </a:rPr>
              <a:pPr eaLnBrk="1" hangingPunct="1"/>
              <a:t>15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F4F4A-DB5C-8F45-B97F-DB7226D1159F}" type="slidenum">
              <a:rPr lang="en-US">
                <a:latin typeface="Arial" pitchFamily="-111" charset="0"/>
              </a:rPr>
              <a:pPr/>
              <a:t>25</a:t>
            </a:fld>
            <a:endParaRPr lang="en-US">
              <a:latin typeface="Arial" pitchFamily="-111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Arial" pitchFamily="-111" charset="0"/>
              </a:rPr>
              <a:t>My dad loves to fly a kite. He makes it go high above the trees.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A3AAE-E71A-F44A-8CCB-DC4A3357B26F}" type="slidenum">
              <a:rPr lang="en-US">
                <a:latin typeface="Arial" pitchFamily="-111" charset="0"/>
              </a:rPr>
              <a:pPr/>
              <a:t>26</a:t>
            </a:fld>
            <a:endParaRPr lang="en-US">
              <a:latin typeface="Arial" pitchFamily="-111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pitchFamily="-111" charset="0"/>
              </a:rPr>
              <a:t>Two different students same task. Write the words you know in 10minutes.</a:t>
            </a:r>
          </a:p>
          <a:p>
            <a:pPr eaLnBrk="1" hangingPunct="1"/>
            <a:r>
              <a:rPr lang="en-US">
                <a:latin typeface="Arial" pitchFamily="-111" charset="0"/>
              </a:rPr>
              <a:t>One in a safety zone? Taking chances?</a:t>
            </a:r>
          </a:p>
          <a:p>
            <a:pPr eaLnBrk="1" hangingPunct="1"/>
            <a:r>
              <a:rPr lang="en-US">
                <a:latin typeface="Arial" pitchFamily="-111" charset="0"/>
              </a:rPr>
              <a:t>Words to use from known to new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 at tasks. Authentic?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ED7CF-91B9-8743-AB8D-FA1A3EA84A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01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B5DFC619-5F3D-CD4C-9A43-4BD662C96289}" type="slidenum">
              <a:rPr lang="en-US" sz="1200">
                <a:latin typeface="Calibri" charset="0"/>
              </a:rPr>
              <a:pPr eaLnBrk="1" hangingPunct="1"/>
              <a:t>31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927C56-BA18-2A49-81A3-67B1449306AD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ヒラギノ角ゴ Pro W3" charset="0"/>
                <a:cs typeface="ヒラギノ角ゴ Pro W3" charset="0"/>
              </a:rPr>
              <a:t>Using MSV to decode Cross checking visual information against structure and meaning.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77DF2EB-A28D-5549-A882-CC0563F63B7D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 and discuss what you are comprehending bullet by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ED19C-BF96-2942-B414-1BAF41A6052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99F4EF-CC4F-5943-98CB-4F3F86C64625}" type="slidenum">
              <a:rPr lang="en-US"/>
              <a:pPr/>
              <a:t>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5EC208-54F1-844F-9BBB-E86A329D5BF5}" type="slidenum">
              <a:rPr lang="en-US"/>
              <a:pPr/>
              <a:t>8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B12EF-64C2-8F4C-95B3-2633D77F611E}" type="slidenum">
              <a:rPr lang="en-US"/>
              <a:pPr/>
              <a:t>9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BCD74-AEBB-5440-BCFB-0DD80FB4A0B2}" type="slidenum">
              <a:rPr lang="en-US"/>
              <a:pPr/>
              <a:t>10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E4EE6-A21D-0D42-A91C-94A9701E1084}" type="slidenum">
              <a:rPr lang="en-US"/>
              <a:pPr/>
              <a:t>11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wmf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png"/><Relationship Id="rId6" Type="http://schemas.openxmlformats.org/officeDocument/2006/relationships/image" Target="../media/image21.wmf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422" y="173798"/>
            <a:ext cx="8101262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Agenda</a:t>
            </a:r>
          </a:p>
          <a:p>
            <a:endParaRPr lang="en-US" sz="2400" dirty="0"/>
          </a:p>
          <a:p>
            <a:r>
              <a:rPr lang="en-US" sz="2400" dirty="0" smtClean="0"/>
              <a:t>Interactive Approach to Reading</a:t>
            </a:r>
          </a:p>
          <a:p>
            <a:endParaRPr lang="en-US" sz="2400" dirty="0" smtClean="0"/>
          </a:p>
          <a:p>
            <a:r>
              <a:rPr lang="en-US" sz="2400" dirty="0" smtClean="0"/>
              <a:t>Informal Measures (Intro and Practice Score and Hypothesize)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DIBELS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err="1" smtClean="0"/>
              <a:t>Dominie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Word/Language </a:t>
            </a:r>
            <a:r>
              <a:rPr lang="en-US" sz="2400" dirty="0" smtClean="0"/>
              <a:t>Tests </a:t>
            </a:r>
            <a:r>
              <a:rPr lang="en-US" sz="2400" dirty="0" smtClean="0"/>
              <a:t>(</a:t>
            </a:r>
            <a:r>
              <a:rPr lang="en-US" sz="2400" dirty="0" smtClean="0"/>
              <a:t>CTOPP</a:t>
            </a:r>
            <a:r>
              <a:rPr lang="en-US" sz="2400" dirty="0" smtClean="0"/>
              <a:t>, PPVT, TOSWRF, TOWRE)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r>
              <a:rPr lang="en-US" sz="2400" dirty="0" smtClean="0"/>
              <a:t>Formal/Technical Term Understanding (Ch. 2 McKenna)</a:t>
            </a:r>
          </a:p>
          <a:p>
            <a:endParaRPr lang="en-US" sz="2400" dirty="0"/>
          </a:p>
          <a:p>
            <a:r>
              <a:rPr lang="en-US" sz="2400" dirty="0" smtClean="0"/>
              <a:t>Judgment Free Writing </a:t>
            </a:r>
            <a:r>
              <a:rPr lang="en-US" sz="2400" dirty="0" smtClean="0"/>
              <a:t>(Looking </a:t>
            </a:r>
            <a:r>
              <a:rPr lang="en-US" sz="2400" dirty="0" smtClean="0"/>
              <a:t>at Language in Report </a:t>
            </a:r>
            <a:r>
              <a:rPr lang="en-US" sz="2400" dirty="0" smtClean="0"/>
              <a:t>Writing)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Informal Reading Report (Based on the Observational Survey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/>
              <a:t>Formal Clinic Sample and Test Backgrounds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6260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01000" cy="4114800"/>
          </a:xfrm>
        </p:spPr>
        <p:txBody>
          <a:bodyPr/>
          <a:lstStyle/>
          <a:p>
            <a:pPr algn="ctr">
              <a:buFontTx/>
              <a:buNone/>
            </a:pPr>
            <a:endParaRPr lang="en-US" sz="1800" dirty="0">
              <a:cs typeface="Times New Roman" charset="0"/>
            </a:endParaRPr>
          </a:p>
          <a:p>
            <a:pPr algn="ctr">
              <a:buFontTx/>
              <a:buNone/>
            </a:pPr>
            <a:r>
              <a:rPr lang="en-US" sz="4000" dirty="0">
                <a:cs typeface="Times New Roman" charset="0"/>
              </a:rPr>
              <a:t>Knowledge base + bottom-up strategies + top-down strategies = </a:t>
            </a:r>
            <a:r>
              <a:rPr lang="en-US" sz="4000" b="1" dirty="0">
                <a:cs typeface="Times New Roman" charset="0"/>
              </a:rPr>
              <a:t>comprehension</a:t>
            </a:r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Interactive Approach</a:t>
            </a:r>
          </a:p>
        </p:txBody>
      </p:sp>
    </p:spTree>
    <p:extLst>
      <p:ext uri="{BB962C8B-B14F-4D97-AF65-F5344CB8AC3E}">
        <p14:creationId xmlns:p14="http://schemas.microsoft.com/office/powerpoint/2010/main" val="350454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2661" y="228600"/>
            <a:ext cx="8305800" cy="1143000"/>
          </a:xfrm>
        </p:spPr>
        <p:txBody>
          <a:bodyPr/>
          <a:lstStyle/>
          <a:p>
            <a:r>
              <a:rPr lang="en-US" sz="4400" dirty="0"/>
              <a:t>Which model should be adopted?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374" y="1850959"/>
            <a:ext cx="8305800" cy="46482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400" dirty="0">
                <a:cs typeface="Times New Roman" charset="0"/>
              </a:rPr>
              <a:t>The reader must be competent in both bottom-up and </a:t>
            </a:r>
          </a:p>
          <a:p>
            <a:pPr algn="ctr">
              <a:buFontTx/>
              <a:buNone/>
            </a:pPr>
            <a:r>
              <a:rPr lang="en-US" sz="4400" dirty="0">
                <a:cs typeface="Times New Roman" charset="0"/>
              </a:rPr>
              <a:t>top-down processing.</a:t>
            </a:r>
            <a:r>
              <a:rPr lang="en-US" dirty="0"/>
              <a:t> </a:t>
            </a:r>
          </a:p>
          <a:p>
            <a:pPr algn="ctr">
              <a:buFontTx/>
              <a:buNone/>
            </a:pPr>
            <a:endParaRPr lang="en-US" dirty="0">
              <a:cs typeface="Times New Roman" charset="0"/>
            </a:endParaRPr>
          </a:p>
          <a:p>
            <a:pPr algn="ctr">
              <a:buFontTx/>
              <a:buNone/>
            </a:pPr>
            <a:endParaRPr lang="en-US" b="1" dirty="0">
              <a:solidFill>
                <a:srgbClr val="0000CC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990600" y="6324600"/>
            <a:ext cx="792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Nunes, T. (1999).  </a:t>
            </a:r>
            <a:r>
              <a:rPr lang="en-US" sz="1200" i="1">
                <a:solidFill>
                  <a:schemeClr val="tx1"/>
                </a:solidFill>
                <a:latin typeface="Arial" charset="0"/>
                <a:cs typeface="Times New Roman" charset="0"/>
              </a:rPr>
              <a:t>Learning to read: An integrated view from research and practice.</a:t>
            </a:r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  Dordrecht, The Netherlands: Kluwer.</a:t>
            </a:r>
          </a:p>
        </p:txBody>
      </p:sp>
    </p:spTree>
    <p:extLst>
      <p:ext uri="{BB962C8B-B14F-4D97-AF65-F5344CB8AC3E}">
        <p14:creationId xmlns:p14="http://schemas.microsoft.com/office/powerpoint/2010/main" val="321001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721104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</a:bodyPr>
          <a:lstStyle/>
          <a:p>
            <a:pPr defTabSz="914400">
              <a:defRPr/>
            </a:pPr>
            <a:r>
              <a:rPr lang="en-US" sz="3900" b="1" kern="0" dirty="0">
                <a:solidFill>
                  <a:schemeClr val="tx2"/>
                </a:solidFill>
                <a:latin typeface="Footlight MT Light" pitchFamily="52" charset="0"/>
                <a:ea typeface="+mj-ea"/>
                <a:cs typeface="+mj-cs"/>
              </a:rPr>
              <a:t>Assessment Trade-Offs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63904" y="1905000"/>
            <a:ext cx="320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600" kern="0" dirty="0">
                <a:latin typeface="Footlight MT Light" pitchFamily="52" charset="0"/>
                <a:ea typeface="+mn-ea"/>
                <a:cs typeface="+mn-cs"/>
              </a:rPr>
              <a:t>Norm-referenced</a:t>
            </a:r>
          </a:p>
          <a:p>
            <a:pPr marL="692150" lvl="1" indent="-347663" defTabSz="9144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200" kern="0" dirty="0">
                <a:latin typeface="Footlight MT Light" pitchFamily="52" charset="0"/>
                <a:ea typeface="ヒラギノ角ゴ Pro W3" pitchFamily="-109" charset="-128"/>
                <a:cs typeface="+mn-cs"/>
              </a:rPr>
              <a:t>Comparability</a:t>
            </a:r>
          </a:p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endParaRPr lang="en-US" sz="2600" kern="0" dirty="0">
              <a:latin typeface="Footlight MT Light" pitchFamily="52" charset="0"/>
              <a:ea typeface="+mn-ea"/>
              <a:cs typeface="+mn-cs"/>
            </a:endParaRPr>
          </a:p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600" kern="0" dirty="0">
                <a:latin typeface="Footlight MT Light" pitchFamily="52" charset="0"/>
                <a:ea typeface="+mn-ea"/>
                <a:cs typeface="+mn-cs"/>
              </a:rPr>
              <a:t>Group administered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674104" y="1905000"/>
            <a:ext cx="3657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600" kern="0" dirty="0">
                <a:latin typeface="Footlight MT Light" pitchFamily="52" charset="0"/>
                <a:ea typeface="+mn-ea"/>
                <a:cs typeface="+mn-cs"/>
              </a:rPr>
              <a:t>Informal</a:t>
            </a:r>
          </a:p>
          <a:p>
            <a:pPr marL="692150" lvl="1" indent="-347663" defTabSz="9144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200" kern="0" dirty="0">
                <a:latin typeface="Footlight MT Light" pitchFamily="52" charset="0"/>
                <a:ea typeface="ヒラギノ角ゴ Pro W3" pitchFamily="-109" charset="-128"/>
                <a:cs typeface="+mn-cs"/>
              </a:rPr>
              <a:t>In depth information</a:t>
            </a:r>
          </a:p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endParaRPr lang="en-US" sz="2600" kern="0" dirty="0">
              <a:latin typeface="Footlight MT Light" pitchFamily="52" charset="0"/>
              <a:ea typeface="+mn-ea"/>
              <a:cs typeface="+mn-cs"/>
            </a:endParaRPr>
          </a:p>
          <a:p>
            <a:pPr marL="342900" indent="-342900" defTabSz="9144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-109" charset="2"/>
              <a:buChar char="l"/>
              <a:defRPr/>
            </a:pPr>
            <a:r>
              <a:rPr lang="en-US" sz="2600" kern="0" dirty="0">
                <a:latin typeface="Footlight MT Light" pitchFamily="52" charset="0"/>
                <a:ea typeface="+mn-ea"/>
                <a:cs typeface="+mn-cs"/>
              </a:rPr>
              <a:t>Individually administered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2729198" y="3505200"/>
            <a:ext cx="2944906" cy="381000"/>
          </a:xfrm>
          <a:prstGeom prst="leftRightArrow">
            <a:avLst>
              <a:gd name="adj1" fmla="val 50000"/>
              <a:gd name="adj2" fmla="val 176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33" charset="0"/>
            </a:endParaRP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314894" y="2209800"/>
            <a:ext cx="2514600" cy="381000"/>
          </a:xfrm>
          <a:prstGeom prst="leftRightArrow">
            <a:avLst>
              <a:gd name="adj1" fmla="val 50000"/>
              <a:gd name="adj2" fmla="val 1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3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64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665163" y="287338"/>
            <a:ext cx="7802562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3600"/>
              <a:t>Rule of Thumb</a:t>
            </a:r>
          </a:p>
          <a:p>
            <a:pPr eaLnBrk="1" hangingPunct="1"/>
            <a:endParaRPr lang="en-US" sz="3600"/>
          </a:p>
          <a:p>
            <a:pPr eaLnBrk="1" hangingPunct="1"/>
            <a:r>
              <a:rPr lang="en-US" sz="3600"/>
              <a:t>The finer the grain size at which we monitor a process, like reading or writing, the greater the likelihood that we will end up teaching and testing bits and pieces rather than global processes like comprehension and composition.</a:t>
            </a: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5518150" y="5624513"/>
            <a:ext cx="2949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800"/>
              <a:t>P. David Pearson, UC Berkeley</a:t>
            </a:r>
          </a:p>
        </p:txBody>
      </p:sp>
    </p:spTree>
    <p:extLst>
      <p:ext uri="{BB962C8B-B14F-4D97-AF65-F5344CB8AC3E}">
        <p14:creationId xmlns:p14="http://schemas.microsoft.com/office/powerpoint/2010/main" val="299166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733883"/>
              </p:ext>
            </p:extLst>
          </p:nvPr>
        </p:nvGraphicFramePr>
        <p:xfrm>
          <a:off x="160421" y="374327"/>
          <a:ext cx="8849895" cy="6481906"/>
        </p:xfrm>
        <a:graphic>
          <a:graphicData uri="http://schemas.openxmlformats.org/drawingml/2006/table">
            <a:tbl>
              <a:tblPr/>
              <a:tblGrid>
                <a:gridCol w="4203343"/>
                <a:gridCol w="2683061"/>
                <a:gridCol w="1963491"/>
              </a:tblGrid>
              <a:tr h="1269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 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Typical Questions</a:t>
                      </a:r>
                    </a:p>
                  </a:txBody>
                  <a:tcPr marL="82058" marR="82058" marT="41029" marB="410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 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Types of Assessments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Purpose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9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Who is at risk?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Who needs close monitoring?</a:t>
                      </a:r>
                    </a:p>
                  </a:txBody>
                  <a:tcPr marL="82058" marR="82058" marT="41029" marB="410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Formative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Universal Screening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“First Alert”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What are a student’s strengths? weaknesses?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Are other students exhibiting similar profiles?</a:t>
                      </a:r>
                    </a:p>
                  </a:txBody>
                  <a:tcPr marL="82058" marR="82058" marT="41029" marB="410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Formative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Diagnostic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“</a:t>
                      </a: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In-depth View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”</a:t>
                      </a:r>
                      <a:endParaRPr kumimoji="0" 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Who needs extra support?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How should groups be formed?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Which skills need to be emphasized</a:t>
                      </a:r>
                    </a:p>
                  </a:txBody>
                  <a:tcPr marL="82058" marR="82058" marT="41029" marB="410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Formative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Progress Monitoring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“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Growth Charts”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3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Have we accomplished our goals for a student? a class? a school?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 district?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9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What aspects of the literacy program need revision?</a:t>
                      </a:r>
                    </a:p>
                  </a:txBody>
                  <a:tcPr marL="82058" marR="82058" marT="41029" marB="410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Summative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Outcome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“Reaching Our Goals”</a:t>
                      </a:r>
                    </a:p>
                  </a:txBody>
                  <a:tcPr marL="82058" marR="82058" marT="41029" marB="410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53367" y="13374"/>
            <a:ext cx="359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CORE Pages 8-9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44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642350" cy="1152525"/>
          </a:xfrm>
        </p:spPr>
        <p:txBody>
          <a:bodyPr/>
          <a:lstStyle/>
          <a:p>
            <a:pPr>
              <a:defRPr/>
            </a:pPr>
            <a:r>
              <a:rPr lang="en-US" sz="38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ea typeface="ヒラギノ角ゴ Pro W3" charset="0"/>
                <a:cs typeface="ヒラギノ角ゴ Pro W3" charset="0"/>
              </a:rPr>
              <a:t>Effective instruction is the only solution</a:t>
            </a:r>
            <a:endParaRPr lang="en-US" sz="3800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73238"/>
            <a:ext cx="7772400" cy="4322762"/>
          </a:xfrm>
        </p:spPr>
        <p:txBody>
          <a:bodyPr>
            <a:normAutofit lnSpcReduction="10000"/>
          </a:bodyPr>
          <a:lstStyle/>
          <a:p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Children differ</a:t>
            </a:r>
          </a:p>
          <a:p>
            <a:pPr>
              <a:buFontTx/>
              <a:buNone/>
            </a:pPr>
            <a:endParaRPr lang="en-US" sz="800">
              <a:latin typeface="Calibri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Struggling readers differ</a:t>
            </a:r>
          </a:p>
          <a:p>
            <a:pPr>
              <a:buFontTx/>
              <a:buNone/>
            </a:pPr>
            <a:endParaRPr lang="en-US" sz="800">
              <a:latin typeface="Calibri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Intervention designs must be based on knowledge of these differences</a:t>
            </a:r>
          </a:p>
          <a:p>
            <a:pPr>
              <a:buFontTx/>
              <a:buNone/>
            </a:pPr>
            <a:endParaRPr lang="en-US" sz="800">
              <a:latin typeface="Calibri" charset="0"/>
              <a:ea typeface="ヒラギノ角ゴ Pro W3" charset="0"/>
              <a:cs typeface="ヒラギノ角ゴ Pro W3" charset="0"/>
            </a:endParaRPr>
          </a:p>
          <a:p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Figuring out how to best teach each struggling reader is the essential task</a:t>
            </a:r>
          </a:p>
          <a:p>
            <a:pPr algn="r">
              <a:buFont typeface="Arial" charset="0"/>
              <a:buNone/>
            </a:pPr>
            <a:endParaRPr lang="en-US" sz="1200">
              <a:latin typeface="Calibri" charset="0"/>
              <a:ea typeface="ヒラギノ角ゴ Pro W3" charset="0"/>
              <a:cs typeface="ヒラギノ角ゴ Pro W3" charset="0"/>
            </a:endParaRPr>
          </a:p>
          <a:p>
            <a:pPr algn="r">
              <a:buFont typeface="Arial" charset="0"/>
              <a:buNone/>
            </a:pPr>
            <a:endParaRPr lang="en-US" sz="1200">
              <a:latin typeface="Calibri" charset="0"/>
              <a:ea typeface="ヒラギノ角ゴ Pro W3" charset="0"/>
              <a:cs typeface="ヒラギノ角ゴ Pro W3" charset="0"/>
            </a:endParaRPr>
          </a:p>
          <a:p>
            <a:pPr algn="r">
              <a:buFont typeface="Arial" charset="0"/>
              <a:buNone/>
            </a:pPr>
            <a:r>
              <a:rPr lang="en-US" sz="1200">
                <a:latin typeface="Calibri" charset="0"/>
                <a:ea typeface="ヒラギノ角ゴ Pro W3" charset="0"/>
                <a:cs typeface="ヒラギノ角ゴ Pro W3" charset="0"/>
              </a:rPr>
              <a:t>Allington</a:t>
            </a:r>
          </a:p>
        </p:txBody>
      </p:sp>
    </p:spTree>
    <p:extLst>
      <p:ext uri="{BB962C8B-B14F-4D97-AF65-F5344CB8AC3E}">
        <p14:creationId xmlns:p14="http://schemas.microsoft.com/office/powerpoint/2010/main" val="4089413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65" y="91338"/>
            <a:ext cx="8563978" cy="642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59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120650"/>
            <a:ext cx="5160963" cy="65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Box 4"/>
          <p:cNvSpPr txBox="1">
            <a:spLocks noChangeArrowheads="1"/>
          </p:cNvSpPr>
          <p:nvPr/>
        </p:nvSpPr>
        <p:spPr bwMode="auto">
          <a:xfrm>
            <a:off x="196850" y="862013"/>
            <a:ext cx="1812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800"/>
              <a:t>Fluency &amp; Comprehension</a:t>
            </a:r>
          </a:p>
        </p:txBody>
      </p:sp>
      <p:sp>
        <p:nvSpPr>
          <p:cNvPr id="46084" name="TextBox 5"/>
          <p:cNvSpPr txBox="1">
            <a:spLocks noChangeArrowheads="1"/>
          </p:cNvSpPr>
          <p:nvPr/>
        </p:nvSpPr>
        <p:spPr bwMode="auto">
          <a:xfrm>
            <a:off x="174625" y="2616200"/>
            <a:ext cx="18129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800" dirty="0"/>
              <a:t>Phonics Phonemic Awareness</a:t>
            </a: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294106" y="3937000"/>
            <a:ext cx="21093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/>
              <a:t>Phonics, </a:t>
            </a:r>
            <a:r>
              <a:rPr lang="en-US" dirty="0"/>
              <a:t>Phonemic </a:t>
            </a:r>
            <a:r>
              <a:rPr lang="en-US" dirty="0" smtClean="0"/>
              <a:t>Awareness, Fluency</a:t>
            </a:r>
            <a:endParaRPr lang="en-US" dirty="0"/>
          </a:p>
        </p:txBody>
      </p:sp>
      <p:sp>
        <p:nvSpPr>
          <p:cNvPr id="46086" name="TextBox 7"/>
          <p:cNvSpPr txBox="1">
            <a:spLocks noChangeArrowheads="1"/>
          </p:cNvSpPr>
          <p:nvPr/>
        </p:nvSpPr>
        <p:spPr bwMode="auto">
          <a:xfrm>
            <a:off x="468313" y="5291138"/>
            <a:ext cx="1935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800"/>
              <a:t>Vocabulary and Comprehension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4105" y="2085474"/>
            <a:ext cx="1898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Progress Monitor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8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686" y="227922"/>
            <a:ext cx="8499482" cy="640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53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27" y="237870"/>
            <a:ext cx="8408982" cy="630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7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 bwMode="auto">
          <a:xfrm>
            <a:off x="457200" y="448747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Ten Characteristics of Texts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4"/>
          <p:cNvSpPr txBox="1">
            <a:spLocks/>
          </p:cNvSpPr>
          <p:nvPr/>
        </p:nvSpPr>
        <p:spPr bwMode="auto">
          <a:xfrm>
            <a:off x="457200" y="1555235"/>
            <a:ext cx="4038600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Genre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 Structure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Content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Themes and Ideas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Language and Literary Features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5"/>
          <p:cNvSpPr txBox="1">
            <a:spLocks/>
          </p:cNvSpPr>
          <p:nvPr/>
        </p:nvSpPr>
        <p:spPr bwMode="auto">
          <a:xfrm>
            <a:off x="4648200" y="1555235"/>
            <a:ext cx="4038600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Sentence Complexity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Vocabulary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Words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Illustrations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Book and Print Features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A04DA3"/>
              </a:buClr>
              <a:buSzTx/>
              <a:buFont typeface="Georgia" pitchFamily="-109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33400" y="5096947"/>
            <a:ext cx="6391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Georgia" pitchFamily="-109" charset="0"/>
              </a:rPr>
              <a:t>The Continuum of Literacy Learning, Grades K-2 </a:t>
            </a:r>
            <a:r>
              <a:rPr lang="en-US">
                <a:latin typeface="Georgia" pitchFamily="-109" charset="0"/>
              </a:rPr>
              <a:t>– p. 9 – 11</a:t>
            </a:r>
          </a:p>
          <a:p>
            <a:r>
              <a:rPr lang="en-US" i="1">
                <a:latin typeface="Georgia" pitchFamily="-109" charset="0"/>
              </a:rPr>
              <a:t>The Continuum of Literacy Learning, Grades K-8 </a:t>
            </a:r>
            <a:r>
              <a:rPr lang="en-US">
                <a:latin typeface="Georgia" pitchFamily="-109" charset="0"/>
              </a:rPr>
              <a:t>– p. 16 - 17</a:t>
            </a:r>
            <a:endParaRPr lang="en-US" i="1">
              <a:latin typeface="Georgia" pitchFamily="-109" charset="0"/>
            </a:endParaRPr>
          </a:p>
          <a:p>
            <a:r>
              <a:rPr lang="en-US" i="1">
                <a:latin typeface="Georgia" pitchFamily="-109" charset="0"/>
              </a:rPr>
              <a:t>Teaching for Comprehending and Fluency </a:t>
            </a:r>
            <a:r>
              <a:rPr lang="en-US">
                <a:latin typeface="Georgia" pitchFamily="-109" charset="0"/>
              </a:rPr>
              <a:t>– p. 160</a:t>
            </a:r>
            <a:endParaRPr lang="en-US" i="1">
              <a:latin typeface="Georgia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874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70" y="128613"/>
            <a:ext cx="8682715" cy="656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19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57" y="130242"/>
            <a:ext cx="8713229" cy="656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89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22" y="134274"/>
            <a:ext cx="8633337" cy="649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396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01" y="219578"/>
            <a:ext cx="8552376" cy="643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63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81" y="224981"/>
            <a:ext cx="8626530" cy="641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216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msotw9_temp0"/>
          <p:cNvPicPr>
            <a:picLocks noChangeAspect="1" noChangeArrowheads="1"/>
          </p:cNvPicPr>
          <p:nvPr/>
        </p:nvPicPr>
        <p:blipFill>
          <a:blip r:embed="rId3"/>
          <a:srcRect t="3029" b="66141"/>
          <a:stretch>
            <a:fillRect/>
          </a:stretch>
        </p:blipFill>
        <p:spPr bwMode="auto">
          <a:xfrm>
            <a:off x="152400" y="1185768"/>
            <a:ext cx="88392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895" y="3512310"/>
            <a:ext cx="2605505" cy="2731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894" y="5654842"/>
            <a:ext cx="4130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itchFamily="-111" charset="0"/>
              </a:rPr>
              <a:t>My dad loves to fly a kite. He makes it go high above the trees.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6316" y="173792"/>
            <a:ext cx="671094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Dominie</a:t>
            </a:r>
            <a:r>
              <a:rPr lang="en-US" sz="3200" b="1" dirty="0" smtClean="0"/>
              <a:t> Reading and Writing Portfolio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50587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3"/>
          <a:srcRect t="17677" r="63498"/>
          <a:stretch>
            <a:fillRect/>
          </a:stretch>
        </p:blipFill>
        <p:spPr bwMode="auto">
          <a:xfrm>
            <a:off x="365125" y="0"/>
            <a:ext cx="2759075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0"/>
            <a:ext cx="521335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1579" y="46783"/>
            <a:ext cx="884737" cy="92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6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0"/>
            <a:ext cx="2819400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038600"/>
            <a:ext cx="30480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1600200"/>
            <a:ext cx="26114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165100"/>
            <a:ext cx="2971800" cy="2425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228600"/>
            <a:ext cx="2884488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2239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0348" y="337525"/>
            <a:ext cx="7408003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Shifting From Being a Teacher to an Assessor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0598" y="2409458"/>
            <a:ext cx="727775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5400" dirty="0" smtClean="0"/>
              <a:t>Reviewing Tests</a:t>
            </a:r>
          </a:p>
          <a:p>
            <a:pPr marL="285750" indent="-285750">
              <a:buFont typeface="Arial"/>
              <a:buChar char="•"/>
            </a:pPr>
            <a:r>
              <a:rPr lang="en-US" sz="5400" dirty="0" smtClean="0"/>
              <a:t>Test Protocols</a:t>
            </a:r>
          </a:p>
          <a:p>
            <a:pPr marL="285750" indent="-285750">
              <a:buFont typeface="Arial"/>
              <a:buChar char="•"/>
            </a:pPr>
            <a:r>
              <a:rPr lang="en-US" sz="5400" dirty="0" smtClean="0"/>
              <a:t>Materials Picture Walk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7872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428842"/>
              </p:ext>
            </p:extLst>
          </p:nvPr>
        </p:nvGraphicFramePr>
        <p:xfrm>
          <a:off x="1282700" y="393700"/>
          <a:ext cx="6057900" cy="607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3" imgW="5537200" imgH="6070600" progId="Word.Document.12">
                  <p:embed/>
                </p:oleObj>
              </mc:Choice>
              <mc:Fallback>
                <p:oleObj name="Document" r:id="rId3" imgW="5537200" imgH="607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2700" y="393700"/>
                        <a:ext cx="6057900" cy="607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4208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924800" cy="4114800"/>
          </a:xfrm>
        </p:spPr>
        <p:txBody>
          <a:bodyPr/>
          <a:lstStyle/>
          <a:p>
            <a:r>
              <a:rPr lang="en-US" sz="4200">
                <a:cs typeface="Times New Roman" charset="0"/>
              </a:rPr>
              <a:t>Bottom-up processing (decoding)</a:t>
            </a:r>
          </a:p>
          <a:p>
            <a:pPr>
              <a:buFontTx/>
              <a:buNone/>
            </a:pPr>
            <a:endParaRPr lang="en-US" sz="4200">
              <a:cs typeface="Times New Roman" charset="0"/>
            </a:endParaRPr>
          </a:p>
          <a:p>
            <a:r>
              <a:rPr lang="en-US" sz="4200">
                <a:cs typeface="Times New Roman" charset="0"/>
              </a:rPr>
              <a:t>Top-down processing</a:t>
            </a:r>
          </a:p>
          <a:p>
            <a:pPr>
              <a:buFontTx/>
              <a:buNone/>
            </a:pPr>
            <a:endParaRPr lang="en-US" sz="4200">
              <a:cs typeface="Times New Roman" charset="0"/>
            </a:endParaRPr>
          </a:p>
          <a:p>
            <a:r>
              <a:rPr lang="en-US" sz="4200">
                <a:cs typeface="Times New Roman" charset="0"/>
              </a:rPr>
              <a:t>Interactive approach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6000"/>
              <a:t>Models of Reading</a:t>
            </a: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4675" y="514350"/>
            <a:ext cx="79375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/>
              <a:t>The only way to create fewer students with limited reading proficiency is to provide those students with more and better reading instruction than that provided to the other students.</a:t>
            </a:r>
            <a:r>
              <a:rPr lang="ja-JP" altLang="en-US" sz="4400"/>
              <a:t>”</a:t>
            </a:r>
            <a:r>
              <a:rPr lang="en-US" altLang="ja-JP" sz="4400"/>
              <a:t> 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(</a:t>
            </a:r>
            <a:r>
              <a:rPr lang="en-US" sz="2400"/>
              <a:t>Allington, 2009, p.11)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66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4672013"/>
            <a:ext cx="89566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469900"/>
            <a:ext cx="39370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95250"/>
            <a:ext cx="3516313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667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138" y="139700"/>
            <a:ext cx="2601912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5"/>
          <a:stretch>
            <a:fillRect/>
          </a:stretch>
        </p:blipFill>
        <p:spPr bwMode="auto">
          <a:xfrm>
            <a:off x="574675" y="3390900"/>
            <a:ext cx="7797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4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6781800" y="304800"/>
          <a:ext cx="1608138" cy="153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Clip" r:id="rId4" imgW="3633120" imgH="3468960" progId="MS_ClipArt_Gallery.2">
                  <p:embed/>
                </p:oleObj>
              </mc:Choice>
              <mc:Fallback>
                <p:oleObj name="Clip" r:id="rId4" imgW="3633120" imgH="346896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04800"/>
                        <a:ext cx="1608138" cy="153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6629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400" dirty="0">
                <a:latin typeface="Symbol" charset="0"/>
              </a:rPr>
              <a:t>The   cat   is   in   the     grass.</a:t>
            </a:r>
            <a:r>
              <a:rPr lang="en-US" sz="4400" dirty="0"/>
              <a:t> 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6705600" y="2428875"/>
          <a:ext cx="1660525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Clip" r:id="rId6" imgW="1402920" imgH="1811520" progId="MS_ClipArt_Gallery.2">
                  <p:embed/>
                </p:oleObj>
              </mc:Choice>
              <mc:Fallback>
                <p:oleObj name="Clip" r:id="rId6" imgW="1402920" imgH="18115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428875"/>
                        <a:ext cx="1660525" cy="214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6751638" y="4683125"/>
          <a:ext cx="2035175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Clip" r:id="rId8" imgW="1721520" imgH="1903320" progId="MS_ClipArt_Gallery.2">
                  <p:embed/>
                </p:oleObj>
              </mc:Choice>
              <mc:Fallback>
                <p:oleObj name="Clip" r:id="rId8" imgW="1721520" imgH="190332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1638" y="4683125"/>
                        <a:ext cx="2035175" cy="225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04800" y="2362200"/>
            <a:ext cx="5334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Symbol" charset="0"/>
              <a:buNone/>
            </a:pPr>
            <a:r>
              <a:rPr lang="en-US" sz="4400">
                <a:latin typeface="Symbol" charset="0"/>
              </a:rPr>
              <a:t>The  cat  is   in   the  lady</a:t>
            </a:r>
            <a:r>
              <a:rPr lang="ja-JP" altLang="en-US" sz="4400">
                <a:latin typeface="Symbol" charset="0"/>
              </a:rPr>
              <a:t>’</a:t>
            </a:r>
            <a:r>
              <a:rPr lang="en-US" sz="4400">
                <a:latin typeface="Symbol" charset="0"/>
              </a:rPr>
              <a:t>s   lap.  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81000" y="4648200"/>
            <a:ext cx="45720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Symbol" charset="0"/>
              <a:buChar char=" "/>
            </a:pPr>
            <a:r>
              <a:rPr lang="en-US" sz="4400">
                <a:latin typeface="Symbol" charset="0"/>
              </a:rPr>
              <a:t>Oh  no,  the  cat  is  in  the  tree.</a:t>
            </a:r>
          </a:p>
        </p:txBody>
      </p:sp>
    </p:spTree>
    <p:extLst>
      <p:ext uri="{BB962C8B-B14F-4D97-AF65-F5344CB8AC3E}">
        <p14:creationId xmlns:p14="http://schemas.microsoft.com/office/powerpoint/2010/main" val="36870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949" y="342648"/>
            <a:ext cx="8748404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Peter led Bridget into the waiting room.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He realized that she was extremely nervous, so he gently suggested that she sit down.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Bridget ignored him and began to pace frantically.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The other patients watched her warily and several also began pacing.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As a scream rang out from the inner office, Peter angrily forced Bridget to sit down.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Bridget moved closer to Peter, who leaned down and tenderly scratched her ears.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17554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0"/>
            <a:ext cx="78059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025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Bottom-up Processing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3494" y="1981200"/>
            <a:ext cx="79248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000" dirty="0"/>
              <a:t>Reader builds meaning from the smallest units of meaning to achieve comprehension.</a:t>
            </a:r>
          </a:p>
          <a:p>
            <a:pPr algn="ctr">
              <a:buFontTx/>
              <a:buNone/>
            </a:pPr>
            <a:endParaRPr lang="en-US" sz="2000" i="1" u="sng" dirty="0">
              <a:solidFill>
                <a:srgbClr val="0000CC"/>
              </a:solidFill>
            </a:endParaRPr>
          </a:p>
          <a:p>
            <a:pPr algn="ctr">
              <a:buFontTx/>
              <a:buNone/>
            </a:pPr>
            <a:r>
              <a:rPr lang="en-US" sz="2000" i="1" u="sng" dirty="0">
                <a:solidFill>
                  <a:srgbClr val="0000CC"/>
                </a:solidFill>
              </a:rPr>
              <a:t>Example</a:t>
            </a:r>
            <a:endParaRPr lang="en-US" sz="2800" dirty="0"/>
          </a:p>
          <a:p>
            <a:pPr algn="ctr">
              <a:buFontTx/>
              <a:buNone/>
            </a:pPr>
            <a:r>
              <a:rPr lang="en-US" sz="2800" dirty="0">
                <a:solidFill>
                  <a:srgbClr val="0000CC"/>
                </a:solidFill>
              </a:rPr>
              <a:t>letters </a:t>
            </a:r>
            <a:r>
              <a:rPr lang="en-US" sz="2800" dirty="0">
                <a:solidFill>
                  <a:srgbClr val="0000CC"/>
                </a:solidFill>
                <a:sym typeface="Wingdings" charset="0"/>
              </a:rPr>
              <a:t> letter clusters  words  phrases  sentences  longer text  meaning = </a:t>
            </a:r>
            <a:r>
              <a:rPr lang="en-US" sz="2800" b="1" dirty="0">
                <a:solidFill>
                  <a:srgbClr val="0000CC"/>
                </a:solidFill>
                <a:sym typeface="Wingdings" charset="0"/>
              </a:rPr>
              <a:t>comprehension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8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Top-down Processing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880" y="1709640"/>
            <a:ext cx="8405472" cy="441960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3600" dirty="0"/>
              <a:t>Reader generates meaning by employing background knowledge, expectations, assumptions, and questions, and reads to confirm these expectations.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000" i="1" u="sng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000" i="1" u="sng" dirty="0">
                <a:solidFill>
                  <a:srgbClr val="0000CC"/>
                </a:solidFill>
              </a:rPr>
              <a:t>Example</a:t>
            </a:r>
            <a:endParaRPr lang="en-US" sz="2800" dirty="0">
              <a:solidFill>
                <a:srgbClr val="0000CC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dirty="0">
                <a:solidFill>
                  <a:srgbClr val="0000CC"/>
                </a:solidFill>
              </a:rPr>
              <a:t>Pre-reading activities (i.e. activating schema, previewing, and predicting) +  background knowledge </a:t>
            </a:r>
            <a:r>
              <a:rPr lang="en-US" sz="2800" dirty="0">
                <a:solidFill>
                  <a:srgbClr val="0000CC"/>
                </a:solidFill>
                <a:cs typeface="Times New Roman" charset="0"/>
              </a:rPr>
              <a:t>(cultural, linguistic, syntactic, and historical) </a:t>
            </a:r>
            <a:r>
              <a:rPr lang="en-US" sz="2800" dirty="0">
                <a:solidFill>
                  <a:srgbClr val="0000CC"/>
                </a:solidFill>
              </a:rPr>
              <a:t>= </a:t>
            </a:r>
            <a:r>
              <a:rPr lang="en-US" sz="2800" b="1" dirty="0">
                <a:solidFill>
                  <a:srgbClr val="0000CC"/>
                </a:solidFill>
                <a:sym typeface="Wingdings" charset="0"/>
              </a:rPr>
              <a:t>comprehension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143000" y="63246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Aebersold, J. &amp; Field, M. L., (1997). </a:t>
            </a:r>
            <a:r>
              <a:rPr lang="en-US" sz="1200" i="1">
                <a:solidFill>
                  <a:schemeClr val="tx1"/>
                </a:solidFill>
                <a:latin typeface="Arial" charset="0"/>
                <a:cs typeface="Times New Roman" charset="0"/>
              </a:rPr>
              <a:t>From reader to reading teacher: Issues and strategies for second language classrooms</a:t>
            </a:r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. New York: Cambridge University Press.</a:t>
            </a:r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010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Interactive Approach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0671" y="1785840"/>
            <a:ext cx="8305800" cy="44958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sz="4000" dirty="0"/>
              <a:t>Reader uses both bottom-up and top-down strategies simultaneously or alternately to comprehend the text.</a:t>
            </a:r>
          </a:p>
          <a:p>
            <a:pPr>
              <a:buFontTx/>
              <a:buNone/>
            </a:pPr>
            <a:endParaRPr lang="en-US" sz="2000" i="1" dirty="0"/>
          </a:p>
          <a:p>
            <a:pPr algn="ctr">
              <a:buFontTx/>
              <a:buNone/>
            </a:pPr>
            <a:r>
              <a:rPr lang="en-US" sz="2000" i="1" u="sng" dirty="0">
                <a:solidFill>
                  <a:srgbClr val="0000CC"/>
                </a:solidFill>
              </a:rPr>
              <a:t>Example</a:t>
            </a:r>
          </a:p>
          <a:p>
            <a:pPr algn="ctr">
              <a:buFontTx/>
              <a:buNone/>
            </a:pPr>
            <a:r>
              <a:rPr lang="en-US" sz="2800" dirty="0">
                <a:solidFill>
                  <a:srgbClr val="0000CC"/>
                </a:solidFill>
              </a:rPr>
              <a:t>Reader uses top-down strategies until he/she encounters an unfamiliar word, then employs decoding skills to achieve </a:t>
            </a:r>
            <a:r>
              <a:rPr lang="en-US" sz="2800" b="1" dirty="0">
                <a:solidFill>
                  <a:srgbClr val="0000CC"/>
                </a:solidFill>
              </a:rPr>
              <a:t>comprehension</a:t>
            </a:r>
            <a:r>
              <a:rPr lang="en-US" sz="28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838200" y="1371600"/>
            <a:ext cx="7620000" cy="0"/>
          </a:xfrm>
          <a:prstGeom prst="line">
            <a:avLst/>
          </a:prstGeom>
          <a:noFill/>
          <a:ln w="25400">
            <a:pattFill prst="wdDnDiag">
              <a:fgClr>
                <a:srgbClr val="12195C"/>
              </a:fgClr>
              <a:bgClr>
                <a:srgbClr val="1D3D97"/>
              </a:bgClr>
            </a:patt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143000" y="6324600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Aebersold, J. &amp; Field, M. L., (1997). </a:t>
            </a:r>
            <a:r>
              <a:rPr lang="en-US" sz="1200" i="1">
                <a:solidFill>
                  <a:schemeClr val="tx1"/>
                </a:solidFill>
                <a:latin typeface="Arial" charset="0"/>
                <a:cs typeface="Times New Roman" charset="0"/>
              </a:rPr>
              <a:t>From reader to reading teacher: Issues and strategies for second language classrooms</a:t>
            </a:r>
            <a:r>
              <a:rPr lang="en-US" sz="1200">
                <a:solidFill>
                  <a:schemeClr val="tx1"/>
                </a:solidFill>
                <a:latin typeface="Arial" charset="0"/>
                <a:cs typeface="Times New Roman" charset="0"/>
              </a:rPr>
              <a:t>. New York: Cambridge University Press.</a:t>
            </a:r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51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4027</TotalTime>
  <Words>936</Words>
  <Application>Microsoft Macintosh PowerPoint</Application>
  <PresentationFormat>On-screen Show (4:3)</PresentationFormat>
  <Paragraphs>175</Paragraphs>
  <Slides>32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Default Theme</vt:lpstr>
      <vt:lpstr>Clip</vt:lpstr>
      <vt:lpstr>Microsoft Word Document</vt:lpstr>
      <vt:lpstr>PowerPoint Presentation</vt:lpstr>
      <vt:lpstr>PowerPoint Presentation</vt:lpstr>
      <vt:lpstr>Models of Reading</vt:lpstr>
      <vt:lpstr>PowerPoint Presentation</vt:lpstr>
      <vt:lpstr>PowerPoint Presentation</vt:lpstr>
      <vt:lpstr>PowerPoint Presentation</vt:lpstr>
      <vt:lpstr>Bottom-up Processing</vt:lpstr>
      <vt:lpstr>Top-down Processing</vt:lpstr>
      <vt:lpstr>Interactive Approach</vt:lpstr>
      <vt:lpstr>Interactive Approach</vt:lpstr>
      <vt:lpstr>Which model should be adopted?</vt:lpstr>
      <vt:lpstr>PowerPoint Presentation</vt:lpstr>
      <vt:lpstr>PowerPoint Presentation</vt:lpstr>
      <vt:lpstr>PowerPoint Presentation</vt:lpstr>
      <vt:lpstr>Effective instruction is the only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24</cp:revision>
  <cp:lastPrinted>2012-03-16T20:21:22Z</cp:lastPrinted>
  <dcterms:created xsi:type="dcterms:W3CDTF">2012-03-03T23:15:26Z</dcterms:created>
  <dcterms:modified xsi:type="dcterms:W3CDTF">2012-03-17T01:51:20Z</dcterms:modified>
</cp:coreProperties>
</file>